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5"/>
  </p:notesMasterIdLst>
  <p:sldIdLst>
    <p:sldId id="266" r:id="rId2"/>
    <p:sldId id="284" r:id="rId3"/>
    <p:sldId id="285" r:id="rId4"/>
    <p:sldId id="286" r:id="rId5"/>
    <p:sldId id="287" r:id="rId6"/>
    <p:sldId id="288" r:id="rId7"/>
    <p:sldId id="295" r:id="rId8"/>
    <p:sldId id="289" r:id="rId9"/>
    <p:sldId id="290" r:id="rId10"/>
    <p:sldId id="291" r:id="rId11"/>
    <p:sldId id="292" r:id="rId12"/>
    <p:sldId id="293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ML Monitoring </a:t>
            </a:r>
            <a:r>
              <a:rPr lang="en-US" dirty="0"/>
              <a:t>- Metrics and Toolbox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629400" y="4876800"/>
            <a:ext cx="5273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“Designing Machine Learning Systems” </a:t>
            </a:r>
          </a:p>
          <a:p>
            <a:r>
              <a:rPr lang="en-US" dirty="0" smtClean="0"/>
              <a:t>By Chip </a:t>
            </a:r>
            <a:r>
              <a:rPr lang="en-US" dirty="0" err="1" smtClean="0"/>
              <a:t>Huyen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</a:t>
            </a:r>
            <a:r>
              <a:rPr lang="en-IN" dirty="0" smtClean="0"/>
              <a:t>Toolbox(2)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8767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Traditional software systems rely on logs to record events produced at runtime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event is anything that can be of interest to the system developers,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either at the time the event happens or later for debugging and analysis purposes</a:t>
            </a:r>
          </a:p>
          <a:p>
            <a:endParaRPr lang="en-US" dirty="0"/>
          </a:p>
          <a:p>
            <a:r>
              <a:rPr lang="en-US" dirty="0"/>
              <a:t>Examples of events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container starts,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amount of memory it takes,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a function is called,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that function finishes running,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other functions that this function calls,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input and output of that function,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log crashes, stack traces, error codes, and more.</a:t>
            </a:r>
          </a:p>
          <a:p>
            <a:endParaRPr lang="en-US" dirty="0"/>
          </a:p>
          <a:p>
            <a:r>
              <a:rPr lang="en-US" dirty="0"/>
              <a:t>The number of logs can grow very large very quickly.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to query your logs for the sequence of events that caused it, a process that can feel like searching for a needle in a haystack</a:t>
            </a:r>
          </a:p>
          <a:p>
            <a:endParaRPr lang="en-US" dirty="0"/>
          </a:p>
          <a:p>
            <a:r>
              <a:rPr lang="en-US" dirty="0"/>
              <a:t>Because logs have grown so large and so difficult to manage,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there have been many tools developed to help companies manage and analyze logs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log management market is estimated to be worth USD 2.3 billion in 2021, and it’s expected to grow to USD 4.1 billion by 2026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Logs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78913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</a:t>
            </a:r>
            <a:r>
              <a:rPr lang="en-IN" dirty="0" smtClean="0"/>
              <a:t>Toolbox(3)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/>
          </a:bodyPr>
          <a:lstStyle/>
          <a:p>
            <a:r>
              <a:rPr lang="en-US" dirty="0"/>
              <a:t>A picture is worth a thousand words!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series of numbers might mean nothing, but visualizing them on a graph might reveal the relationships among these numbers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Dashboards to visualize metrics are critical for monitoring</a:t>
            </a:r>
          </a:p>
          <a:p>
            <a:endParaRPr lang="en-US" dirty="0"/>
          </a:p>
          <a:p>
            <a:r>
              <a:rPr lang="en-US" dirty="0"/>
              <a:t>Another use of dashboards is to make monitoring accessible to </a:t>
            </a:r>
            <a:r>
              <a:rPr lang="en-US" dirty="0" smtClean="0"/>
              <a:t>non-engineers.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Monitoring isn’t just for the developers of a system, but also for </a:t>
            </a:r>
            <a:r>
              <a:rPr lang="en-US" dirty="0" smtClean="0"/>
              <a:t>non-engineering </a:t>
            </a:r>
            <a:r>
              <a:rPr lang="en-US" dirty="0"/>
              <a:t>stakeholders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including product managers and business developers</a:t>
            </a:r>
          </a:p>
          <a:p>
            <a:endParaRPr lang="en-US" dirty="0"/>
          </a:p>
          <a:p>
            <a:r>
              <a:rPr lang="en-US" dirty="0"/>
              <a:t>Dashboard rot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Excessive metrics on a dashboard can also be counterproductive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important to pick the right metrics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abstract out lower-level metrics to compute higher-level signals that make better sense for specific tasks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Dashboards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638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</a:t>
            </a:r>
            <a:r>
              <a:rPr lang="en-IN" dirty="0" smtClean="0"/>
              <a:t>Toolbox(4)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0872153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When monitoring system detects something suspicious, it’s necessary to alert the right people about it</a:t>
            </a:r>
          </a:p>
          <a:p>
            <a:endParaRPr lang="en-US" dirty="0"/>
          </a:p>
          <a:p>
            <a:r>
              <a:rPr lang="en-US" dirty="0"/>
              <a:t>An alert consists of the following three components:</a:t>
            </a:r>
          </a:p>
          <a:p>
            <a:r>
              <a:rPr lang="en-US" dirty="0"/>
              <a:t>An alert policy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describes the condition for an alert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want to create an alert when a metric breaches a threshold, optionally over a certain duration</a:t>
            </a:r>
          </a:p>
          <a:p>
            <a:r>
              <a:rPr lang="en-US" dirty="0"/>
              <a:t>Notification channels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describe who is to be notified when the condition is met</a:t>
            </a:r>
          </a:p>
          <a:p>
            <a:r>
              <a:rPr lang="en-US" dirty="0"/>
              <a:t>A description of the alert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helps the alerted person understand what’s going on with a detailed description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necessary to make the alert actionable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by providing mitigation instructions or a runbook, a compilation of routine procedures and operations that might help with handling the alert</a:t>
            </a:r>
          </a:p>
          <a:p>
            <a:endParaRPr lang="en-US" dirty="0"/>
          </a:p>
          <a:p>
            <a:r>
              <a:rPr lang="en-US" dirty="0"/>
              <a:t>Alert fatigue is a real phenomenon!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demoralizing—nobody likes to be awakened in the middle of the night for something outside of their responsibilities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can be dangerous </a:t>
            </a:r>
            <a:r>
              <a:rPr lang="en-US" dirty="0"/>
              <a:t>—being exposed to trivial alerts can desensitize people to critical alerts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important to set meaningful conditions so that only critical alerts are sent out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Alerts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345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Monitoring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28600" y="1600201"/>
            <a:ext cx="11297603" cy="4648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As the industry realized that many things can go wrong with an ML system,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companies started investing in monitoring and observability for their ML systems in production</a:t>
            </a:r>
          </a:p>
          <a:p>
            <a:endParaRPr lang="en-US" dirty="0"/>
          </a:p>
          <a:p>
            <a:r>
              <a:rPr lang="en-US" dirty="0"/>
              <a:t>Monitoring refers to the act of tracking, measuring, and logging different metrics </a:t>
            </a:r>
            <a:r>
              <a:rPr lang="en-US" dirty="0" smtClean="0"/>
              <a:t> that </a:t>
            </a:r>
            <a:r>
              <a:rPr lang="en-US" dirty="0"/>
              <a:t>can help us determine when something goes wrong</a:t>
            </a:r>
          </a:p>
          <a:p>
            <a:r>
              <a:rPr lang="en-US" dirty="0"/>
              <a:t>Observability means setting up our system in a way that gives us visibility into system </a:t>
            </a:r>
            <a:r>
              <a:rPr lang="en-US" dirty="0" smtClean="0"/>
              <a:t>to </a:t>
            </a:r>
            <a:r>
              <a:rPr lang="en-US" dirty="0"/>
              <a:t>help us investigate what went wrong</a:t>
            </a:r>
          </a:p>
          <a:p>
            <a:endParaRPr lang="en-US" dirty="0"/>
          </a:p>
          <a:p>
            <a:r>
              <a:rPr lang="en-US" dirty="0"/>
              <a:t>Monitoring is all about metrics!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Because ML systems are software systems, the first class of metrics need to monitor are the operational metrics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designed to convey the health of systems</a:t>
            </a:r>
          </a:p>
          <a:p>
            <a:endParaRPr lang="en-US" dirty="0"/>
          </a:p>
          <a:p>
            <a:r>
              <a:rPr lang="en-US" dirty="0" smtClean="0"/>
              <a:t>Generally </a:t>
            </a:r>
            <a:r>
              <a:rPr lang="en-US" dirty="0"/>
              <a:t>divided into three levels: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network the system is run 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machine the system is run 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the application that the system runs</a:t>
            </a:r>
          </a:p>
          <a:p>
            <a:endParaRPr lang="en-US" dirty="0"/>
          </a:p>
          <a:p>
            <a:r>
              <a:rPr lang="en-US" dirty="0"/>
              <a:t>Examples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latency; throughput; the number of prediction requests model receives in the last minute, hour, day;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percentage of requests that return with a 2xx code;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CPU/GPU utilization; memory utilization; etc.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ML-Specific Metrics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Within ML-specific metrics, there are generally four </a:t>
            </a:r>
            <a:r>
              <a:rPr lang="en-US" dirty="0" smtClean="0"/>
              <a:t>artifacts </a:t>
            </a:r>
            <a:r>
              <a:rPr lang="en-US" dirty="0"/>
              <a:t>to monitor: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model’s accuracy-related metrics,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predictions,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raw inputs</a:t>
            </a:r>
          </a:p>
          <a:p>
            <a:endParaRPr lang="en-US" dirty="0"/>
          </a:p>
          <a:p>
            <a:r>
              <a:rPr lang="en-US" dirty="0"/>
              <a:t>Artifacts generated at four different stages of an ML system pipeline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deeper into the pipeline an artifact is, the more transformations it has gone through,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which makes a change in that artifact more likely to be caused by errors in one of those transformations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However, the more transformations an artifact has gone through, the more structured it’s become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closer it is to the metrics actually care about, which makes it easier to monitor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5005388"/>
            <a:ext cx="5695950" cy="130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accuracy-related metrics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Accuracy-related metrics are the most direct metrics to help you decide whether a model’s performance has degraded</a:t>
            </a:r>
          </a:p>
          <a:p>
            <a:endParaRPr lang="en-US" dirty="0"/>
          </a:p>
          <a:p>
            <a:r>
              <a:rPr lang="en-US" dirty="0"/>
              <a:t>If system receives any type of user feedback for the predictions it makes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click, hide, purchase, </a:t>
            </a:r>
            <a:r>
              <a:rPr lang="en-US" dirty="0" err="1"/>
              <a:t>upvote</a:t>
            </a:r>
            <a:r>
              <a:rPr lang="en-US" dirty="0"/>
              <a:t>, </a:t>
            </a:r>
            <a:r>
              <a:rPr lang="en-US" dirty="0" err="1"/>
              <a:t>downvote</a:t>
            </a:r>
            <a:r>
              <a:rPr lang="en-US" dirty="0"/>
              <a:t>, favorite, bookmark, share, etc.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 definitely log and track it</a:t>
            </a:r>
          </a:p>
          <a:p>
            <a:endParaRPr lang="en-US" dirty="0"/>
          </a:p>
          <a:p>
            <a:r>
              <a:rPr lang="en-US" dirty="0"/>
              <a:t>Some feedback can be used to infer natural labels,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which </a:t>
            </a:r>
            <a:r>
              <a:rPr lang="en-US" dirty="0"/>
              <a:t>can then be used to calculate model’s accuracy-related metrics</a:t>
            </a:r>
          </a:p>
          <a:p>
            <a:endParaRPr lang="en-US" dirty="0"/>
          </a:p>
          <a:p>
            <a:r>
              <a:rPr lang="en-US" dirty="0"/>
              <a:t>Feedback can be used to detect changes in ML model’s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when building a system to recommend to users what videos to watch next on YouTube,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want </a:t>
            </a:r>
            <a:r>
              <a:rPr lang="en-US" dirty="0"/>
              <a:t>to track not only whether the users click on a recommended video (click-through rate),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also the duration of time users spend on that video and whether they complete watching it (completion rate)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If, over time, the </a:t>
            </a:r>
            <a:r>
              <a:rPr lang="en-US" dirty="0" err="1"/>
              <a:t>clickthrough</a:t>
            </a:r>
            <a:r>
              <a:rPr lang="en-US" dirty="0"/>
              <a:t> rate remains the same but the completion rate drops, it might mean that recommender system is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getting </a:t>
            </a:r>
            <a:r>
              <a:rPr lang="en-US" dirty="0"/>
              <a:t>worse</a:t>
            </a:r>
          </a:p>
          <a:p>
            <a:endParaRPr lang="en-US" dirty="0"/>
          </a:p>
          <a:p>
            <a:r>
              <a:rPr lang="en-US" dirty="0"/>
              <a:t>Possible to engineer system to collect users’ feedback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Google Translate has the option for users to </a:t>
            </a:r>
            <a:r>
              <a:rPr lang="en-US" dirty="0" err="1"/>
              <a:t>upvote</a:t>
            </a:r>
            <a:r>
              <a:rPr lang="en-US" dirty="0"/>
              <a:t> or </a:t>
            </a:r>
            <a:r>
              <a:rPr lang="en-US" dirty="0" err="1"/>
              <a:t>downvote</a:t>
            </a:r>
            <a:r>
              <a:rPr lang="en-US" dirty="0"/>
              <a:t> a translation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predictions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Prediction is the most common artifact to monitor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it’s a regression task, each prediction is a continuous value (e.g., the predicted price of a house)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it’s a classification task, each prediction is a discrete value corresponding to the predicted category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Each prediction is usually just a number (low dimension), predictions are easy to visualize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summary statistics are straightforward to compute and interpret</a:t>
            </a:r>
          </a:p>
          <a:p>
            <a:endParaRPr lang="en-US" dirty="0"/>
          </a:p>
          <a:p>
            <a:r>
              <a:rPr lang="en-US" dirty="0"/>
              <a:t>Can monitor predictions for distribution shifts as they are low dimensional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Easier </a:t>
            </a:r>
            <a:r>
              <a:rPr lang="en-US" dirty="0"/>
              <a:t>to compute two-sample tests to detect whether the prediction distribution has shifted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Prediction distribution shifts are also a proxy for input distribution shifts</a:t>
            </a:r>
          </a:p>
          <a:p>
            <a:endParaRPr lang="en-US" dirty="0"/>
          </a:p>
          <a:p>
            <a:r>
              <a:rPr lang="en-US" dirty="0"/>
              <a:t>Can also monitor predictions for anything odd happening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as predicting an unusual number of False in a row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features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ML monitoring solutions in the industry focus on tracking changes in features, both </a:t>
            </a:r>
          </a:p>
          <a:p>
            <a:r>
              <a:rPr lang="en-US" dirty="0"/>
              <a:t>the features that a model uses as inputs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intermediate transformations from raw inputs into final features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Feature monitoring is appealing because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compared to raw input data, features are well structured following a predefined schema</a:t>
            </a:r>
          </a:p>
          <a:p>
            <a:endParaRPr lang="en-US" dirty="0"/>
          </a:p>
          <a:p>
            <a:r>
              <a:rPr lang="en-US" dirty="0"/>
              <a:t>The first step of feature monitoring is feature validation: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ensuring that features follow an expected schema</a:t>
            </a:r>
          </a:p>
          <a:p>
            <a:endParaRPr lang="en-US" dirty="0"/>
          </a:p>
          <a:p>
            <a:r>
              <a:rPr lang="en-US" dirty="0"/>
              <a:t>Things can be check for a given feature: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min, max, or median values of a feature are within an acceptable range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values of a feature satisfy a regular expression format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all the values of a feature belong to a predefined 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values of a feature are always greater than the values of another feature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Many open source libraries that help in basic feature validation,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Two </a:t>
            </a:r>
            <a:r>
              <a:rPr lang="en-US" dirty="0"/>
              <a:t>most common are Great Expectations and </a:t>
            </a:r>
            <a:r>
              <a:rPr lang="en-US" dirty="0" err="1"/>
              <a:t>Deequ</a:t>
            </a:r>
            <a:r>
              <a:rPr lang="en-US" dirty="0"/>
              <a:t>, which is by AWS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</a:t>
            </a:r>
            <a:r>
              <a:rPr lang="en-IN" dirty="0" smtClean="0"/>
              <a:t>features(2)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9529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company might have hundreds of models in production, and each model uses hundreds, if not thousands, of features.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 something as simple as computing summary statistics for all these features every hour can be expensive,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not only in terms of compute required but also memory used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Tracking, i.e., constantly computing, too many metrics can also slow down system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increase both the latency that users experience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While tracking features is useful for debugging purposes, </a:t>
            </a:r>
            <a:r>
              <a:rPr lang="en-US" dirty="0" smtClean="0"/>
              <a:t> it’s </a:t>
            </a:r>
            <a:r>
              <a:rPr lang="en-US" dirty="0"/>
              <a:t>not very useful for detecting model performance degradation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practice, an individual feature’s minor changes might not harm the model’s performance at all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 distributions shift all the time, and most of these changes are benign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want to be alerted whenever a feature seems to have drifted, might soon be overwhelmed by alerts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realize that most of these alerts are false positives -“alert fatigue” </a:t>
            </a:r>
          </a:p>
          <a:p>
            <a:endParaRPr lang="en-US" dirty="0"/>
          </a:p>
          <a:p>
            <a:r>
              <a:rPr lang="en-US" dirty="0"/>
              <a:t>Feature extraction is often done in multiple steps (such as filling missing </a:t>
            </a:r>
            <a:r>
              <a:rPr lang="en-US" dirty="0" smtClean="0"/>
              <a:t>values and </a:t>
            </a:r>
            <a:r>
              <a:rPr lang="en-US" dirty="0"/>
              <a:t>standardization),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using multiple libraries (such as pandas, Spark),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 multiple services (such as </a:t>
            </a:r>
            <a:r>
              <a:rPr lang="en-US" dirty="0" err="1"/>
              <a:t>BigQuery</a:t>
            </a:r>
            <a:r>
              <a:rPr lang="en-US" dirty="0"/>
              <a:t> or Snowflake).</a:t>
            </a:r>
          </a:p>
          <a:p>
            <a:r>
              <a:rPr lang="en-US" dirty="0"/>
              <a:t>Even if its detected a harmful change in a feature, it might be impossible to detect whether this change 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caused by a change in the underlying input distribution or whether it’s caused by an error in one of the multiple processing steps</a:t>
            </a:r>
          </a:p>
          <a:p>
            <a:endParaRPr lang="en-US" dirty="0"/>
          </a:p>
          <a:p>
            <a:r>
              <a:rPr lang="en-US" dirty="0"/>
              <a:t>The schema that features follow can change over time.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don’t have a way to version schemas and map each of features to its expected schema,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cause of the reported alert might be due to the mismatched schema rather than a change in the data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Four </a:t>
            </a:r>
            <a:r>
              <a:rPr lang="en-US" dirty="0"/>
              <a:t>major concerns when doing feature monitoring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8450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raw inputs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329353" cy="4648199"/>
          </a:xfrm>
        </p:spPr>
        <p:txBody>
          <a:bodyPr>
            <a:normAutofit/>
          </a:bodyPr>
          <a:lstStyle/>
          <a:p>
            <a:r>
              <a:rPr lang="en-US" dirty="0"/>
              <a:t>A change in the features might be caused by problems in processing steps and not by changes in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monitor the raw inputs before they are processed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not be easier to monitor, as it can come from multiple sources in different formats, following multiple structures</a:t>
            </a:r>
          </a:p>
          <a:p>
            <a:endParaRPr lang="en-US" dirty="0"/>
          </a:p>
          <a:p>
            <a:r>
              <a:rPr lang="en-US" dirty="0"/>
              <a:t>The way many ML workflows are set up today also makes it impossible for ML engineers to get direct access to raw input data,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the raw input data is often managed by a data platform team who processes and moves the data to a location like a data warehouse, </a:t>
            </a:r>
          </a:p>
          <a:p>
            <a:r>
              <a:rPr lang="en-US" dirty="0"/>
              <a:t>ML engineers can only query for data from that data warehouse where the data is already partially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processed</a:t>
            </a:r>
            <a:endParaRPr lang="en-US" dirty="0"/>
          </a:p>
          <a:p>
            <a:endParaRPr lang="en-US" dirty="0"/>
          </a:p>
          <a:p>
            <a:r>
              <a:rPr lang="en-US" dirty="0"/>
              <a:t>Monitoring raw inputs is often a responsibility of the data platform team, not the data science or ML team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Toolbox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Measuring, tracking, and interpreting metrics for complex systems is a nontrivial task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engineers rely on a set of tools to help them do so</a:t>
            </a:r>
          </a:p>
          <a:p>
            <a:endParaRPr lang="en-US" dirty="0"/>
          </a:p>
          <a:p>
            <a:r>
              <a:rPr lang="en-US" dirty="0"/>
              <a:t>Common for the industry to herald </a:t>
            </a:r>
            <a:r>
              <a:rPr lang="en-US" dirty="0">
                <a:solidFill>
                  <a:srgbClr val="FF0000"/>
                </a:solidFill>
              </a:rPr>
              <a:t>metrics, logs, and traces </a:t>
            </a:r>
            <a:r>
              <a:rPr lang="en-US" dirty="0"/>
              <a:t>as the three pillars of monitoring</a:t>
            </a:r>
          </a:p>
          <a:p>
            <a:endParaRPr lang="en-US" dirty="0"/>
          </a:p>
          <a:p>
            <a:r>
              <a:rPr lang="en-US" dirty="0"/>
              <a:t>Seem to be generated from the perspective of people who develop monitoring systems: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traces </a:t>
            </a:r>
            <a:r>
              <a:rPr lang="en-US" dirty="0"/>
              <a:t>are a form of logs and metrics can be computed from </a:t>
            </a:r>
            <a:r>
              <a:rPr lang="en-US" dirty="0" smtClean="0"/>
              <a:t>logs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Focus on the set of tools from the perspective of users of the monitoring systems: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logs,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dashboards,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alerts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886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3212</TotalTime>
  <Words>1780</Words>
  <Application>Microsoft Office PowerPoint</Application>
  <PresentationFormat>Widescreen</PresentationFormat>
  <Paragraphs>191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ML Monitoring - Metrics and Toolbox</vt:lpstr>
      <vt:lpstr>ML Monitoring</vt:lpstr>
      <vt:lpstr>ML-Specific Metrics</vt:lpstr>
      <vt:lpstr>Monitoring accuracy-related metrics</vt:lpstr>
      <vt:lpstr>Monitoring predictions</vt:lpstr>
      <vt:lpstr>Monitoring features</vt:lpstr>
      <vt:lpstr>Monitoring features(2)</vt:lpstr>
      <vt:lpstr>Monitoring raw inputs</vt:lpstr>
      <vt:lpstr>Monitoring Toolbox</vt:lpstr>
      <vt:lpstr>Monitoring Toolbox(2)</vt:lpstr>
      <vt:lpstr>Monitoring Toolbox(3)</vt:lpstr>
      <vt:lpstr>Monitoring Toolbox(4)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244</cp:revision>
  <dcterms:created xsi:type="dcterms:W3CDTF">2018-10-16T06:13:57Z</dcterms:created>
  <dcterms:modified xsi:type="dcterms:W3CDTF">2023-07-14T08:36:40Z</dcterms:modified>
</cp:coreProperties>
</file>

<file path=docProps/thumbnail.jpeg>
</file>